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  <p:sldMasterId id="2147483698" r:id="rId2"/>
    <p:sldMasterId id="2147483660" r:id="rId3"/>
    <p:sldMasterId id="2147483673" r:id="rId4"/>
    <p:sldMasterId id="2147483685" r:id="rId5"/>
  </p:sldMasterIdLst>
  <p:notesMasterIdLst>
    <p:notesMasterId r:id="rId17"/>
  </p:notesMasterIdLst>
  <p:sldIdLst>
    <p:sldId id="256" r:id="rId6"/>
    <p:sldId id="258" r:id="rId7"/>
    <p:sldId id="259" r:id="rId8"/>
    <p:sldId id="257" r:id="rId9"/>
    <p:sldId id="260" r:id="rId10"/>
    <p:sldId id="261" r:id="rId11"/>
    <p:sldId id="262" r:id="rId12"/>
    <p:sldId id="263" r:id="rId13"/>
    <p:sldId id="267" r:id="rId14"/>
    <p:sldId id="264" r:id="rId15"/>
    <p:sldId id="266" r:id="rId16"/>
  </p:sldIdLst>
  <p:sldSz cx="9144000" cy="6858000" type="screen4x3"/>
  <p:notesSz cx="6858000" cy="9144000"/>
  <p:embeddedFontLst>
    <p:embeddedFont>
      <p:font typeface="Franklin Gothic Demi" pitchFamily="34" charset="0"/>
      <p:regular r:id="rId18"/>
      <p:italic r:id="rId19"/>
    </p:embeddedFont>
    <p:embeddedFont>
      <p:font typeface="MoolBoran" pitchFamily="34" charset="0"/>
      <p:regular r:id="rId20"/>
    </p:embeddedFont>
    <p:embeddedFont>
      <p:font typeface="Eras Bold ITC" pitchFamily="34" charset="0"/>
      <p:regular r:id="rId21"/>
    </p:embeddedFont>
    <p:embeddedFont>
      <p:font typeface="Franklin Gothic Book" pitchFamily="34" charset="0"/>
      <p:regular r:id="rId22"/>
      <p:italic r:id="rId23"/>
    </p:embeddedFont>
    <p:embeddedFont>
      <p:font typeface="Arial Black" pitchFamily="34" charset="0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Verdana" pitchFamily="34" charset="0"/>
      <p:regular r:id="rId29"/>
      <p:bold r:id="rId30"/>
      <p:italic r:id="rId31"/>
      <p:boldItalic r:id="rId32"/>
    </p:embeddedFont>
    <p:embeddedFont>
      <p:font typeface="Franklin Gothic Medium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CC9933"/>
    <a:srgbClr val="CCBD50"/>
    <a:srgbClr val="C5CA0C"/>
    <a:srgbClr val="E9DECF"/>
    <a:srgbClr val="AB802B"/>
    <a:srgbClr val="754F02"/>
    <a:srgbClr val="BE8F30"/>
    <a:srgbClr val="C594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65" autoAdjust="0"/>
    <p:restoredTop sz="86333" autoAdjust="0"/>
  </p:normalViewPr>
  <p:slideViewPr>
    <p:cSldViewPr>
      <p:cViewPr varScale="1">
        <p:scale>
          <a:sx n="75" d="100"/>
          <a:sy n="75" d="100"/>
        </p:scale>
        <p:origin x="-8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46FB0-7B99-4A81-9B14-542A4B64FA7B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9BAE-7EA6-4EE9-8BDA-935C214CA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49BAE-7EA6-4EE9-8BDA-935C214CA9A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762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14400" y="4495800"/>
            <a:ext cx="7467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657600" y="5562600"/>
            <a:ext cx="1841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Company</a:t>
            </a:r>
          </a:p>
          <a:p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984B4-57AA-4B15-9FB1-B1B0A0D2E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23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23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A94C-DFE2-4543-8E73-781025E3A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FDF4E30-1C54-44A7-9904-0E31F6D57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762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14400" y="4495800"/>
            <a:ext cx="7467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657600" y="5562600"/>
            <a:ext cx="1841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Company</a:t>
            </a:r>
          </a:p>
          <a:p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 spd="med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C0A98-D3CA-48EF-A44F-6BA53B933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85060-50C6-4764-A167-F7D58FFDC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4E8E-7F35-4AFD-BD40-E3B0FB4E1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97A3-B516-497F-80C5-FB7790FDF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E119-EB16-414C-97C6-A6A37118D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28B8A-6D22-4E7B-9FE8-CA7C115F5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>
                    <a:lumMod val="25000"/>
                  </a:schemeClr>
                </a:solidFill>
                <a:latin typeface="Eras Bold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  <a:lvl2pPr>
              <a:buFont typeface="Arial" pitchFamily="34" charset="0"/>
              <a:buNone/>
              <a:defRPr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C0A98-D3CA-48EF-A44F-6BA53B933E7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809845" cy="640514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4155" y="6172200"/>
            <a:ext cx="809845" cy="640514"/>
          </a:xfrm>
          <a:prstGeom prst="rect">
            <a:avLst/>
          </a:prstGeom>
        </p:spPr>
      </p:pic>
      <p:pic>
        <p:nvPicPr>
          <p:cNvPr id="9" name="Picture 8" descr="SML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83470"/>
            <a:ext cx="1828800" cy="67853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20675"/>
          </a:xfrm>
        </p:spPr>
        <p:txBody>
          <a:bodyPr/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algn="ctr"/>
            <a:r>
              <a:rPr lang="en-US" dirty="0" smtClean="0"/>
              <a:t>DELTATEE INNOVATION</a:t>
            </a:r>
            <a:endParaRPr lang="en-US" dirty="0"/>
          </a:p>
        </p:txBody>
      </p:sp>
      <p:pic>
        <p:nvPicPr>
          <p:cNvPr id="10" name="Picture 9" descr="connect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20874"/>
            <a:ext cx="2362200" cy="256309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3111674" y="6536281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DELTATEE INNOVATION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C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E8035-17BD-433A-B932-B72E3D359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813A-038A-40FF-9B59-FEAAD1528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984B4-57AA-4B15-9FB1-B1B0A0D2E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23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23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A94C-DFE2-4543-8E73-781025E3A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FDF4E30-1C54-44A7-9904-0E31F6D57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20311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203114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20311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B885060-50C6-4764-A167-F7D58FFDC2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6553200" y="6355514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0A98-D3CA-48EF-A44F-6BA53B933E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809845" cy="640514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4155" y="6172200"/>
            <a:ext cx="809845" cy="640514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 bwMode="auto">
          <a:xfrm>
            <a:off x="3124200" y="6355514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DELTATEE INNOVATION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C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SML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83470"/>
            <a:ext cx="1828800" cy="678530"/>
          </a:xfrm>
          <a:prstGeom prst="rect">
            <a:avLst/>
          </a:prstGeom>
        </p:spPr>
      </p:pic>
      <p:pic>
        <p:nvPicPr>
          <p:cNvPr id="12" name="Picture 11" descr="connect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20874"/>
            <a:ext cx="2362200" cy="256309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dirty="0">
                <a:solidFill>
                  <a:schemeClr val="tx1">
                    <a:lumMod val="25000"/>
                  </a:schemeClr>
                </a:solidFill>
                <a:latin typeface="Eras Bold IT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618723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187239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187239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B6E4E8E-7F35-4AFD-BD40-E3B0FB4E11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6553200" y="6339639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0A98-D3CA-48EF-A44F-6BA53B933E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809845" cy="640514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4155" y="6172200"/>
            <a:ext cx="809845" cy="640514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3124200" y="6339639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DELTATEE INNOVATION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C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SML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83470"/>
            <a:ext cx="1828800" cy="678530"/>
          </a:xfrm>
          <a:prstGeom prst="rect">
            <a:avLst/>
          </a:prstGeom>
        </p:spPr>
      </p:pic>
      <p:pic>
        <p:nvPicPr>
          <p:cNvPr id="13" name="Picture 12" descr="connect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20874"/>
            <a:ext cx="2362200" cy="256309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905000"/>
            <a:ext cx="8686800" cy="7620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14400" y="4495800"/>
            <a:ext cx="7467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657600" y="5562600"/>
            <a:ext cx="18415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Company</a:t>
            </a:r>
          </a:p>
          <a:p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 spd="med" advTm="1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C0A98-D3CA-48EF-A44F-6BA53B933E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lang="en-US" sz="2400" dirty="0">
                <a:solidFill>
                  <a:schemeClr val="tx1">
                    <a:lumMod val="25000"/>
                  </a:schemeClr>
                </a:solidFill>
                <a:latin typeface="Eras Bold IT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620311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71800" y="6203114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00800" y="620311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05197A3-B516-497F-80C5-FB7790FDFC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auto">
          <a:xfrm>
            <a:off x="6553200" y="6355514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0A98-D3CA-48EF-A44F-6BA53B933E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809845" cy="640514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4155" y="6172200"/>
            <a:ext cx="809845" cy="640514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 bwMode="auto">
          <a:xfrm>
            <a:off x="3124200" y="6355514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DELTATEE INNOVATION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C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SML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83470"/>
            <a:ext cx="1828800" cy="678530"/>
          </a:xfrm>
          <a:prstGeom prst="rect">
            <a:avLst/>
          </a:prstGeom>
        </p:spPr>
      </p:pic>
      <p:pic>
        <p:nvPicPr>
          <p:cNvPr id="15" name="Picture 14" descr="connect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20874"/>
            <a:ext cx="2362200" cy="256309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85060-50C6-4764-A167-F7D58FFDC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E4E8E-7F35-4AFD-BD40-E3B0FB4E1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97A3-B516-497F-80C5-FB7790FDF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BE119-EB16-414C-97C6-A6A37118D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28B8A-6D22-4E7B-9FE8-CA7C115F5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E8035-17BD-433A-B932-B72E3D359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813A-038A-40FF-9B59-FEAAD1528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984B4-57AA-4B15-9FB1-B1B0A0D2E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238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23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A94C-DFE2-4543-8E73-781025E3A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54F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10600" cy="524827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EFDF4E30-1C54-44A7-9904-0E31F6D57C6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" y="83127"/>
            <a:ext cx="762000" cy="602673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3400" y="76200"/>
            <a:ext cx="762000" cy="602673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2400" dirty="0">
                <a:solidFill>
                  <a:schemeClr val="tx1">
                    <a:lumMod val="25000"/>
                  </a:schemeClr>
                </a:solidFill>
                <a:latin typeface="Eras Bold IT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620311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203114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00800" y="6203114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C2BE119-EB16-414C-97C6-A6A37118D2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6553200" y="6355514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0A98-D3CA-48EF-A44F-6BA53B933E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809845" cy="640514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4155" y="6172200"/>
            <a:ext cx="809845" cy="640514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 bwMode="auto">
          <a:xfrm>
            <a:off x="3124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DELTATEE INNOVATION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C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SML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83470"/>
            <a:ext cx="1828800" cy="678530"/>
          </a:xfrm>
          <a:prstGeom prst="rect">
            <a:avLst/>
          </a:prstGeom>
        </p:spPr>
      </p:pic>
      <p:pic>
        <p:nvPicPr>
          <p:cNvPr id="11" name="Picture 10" descr="connect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20874"/>
            <a:ext cx="2362200" cy="256309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28B8A-6D22-4E7B-9FE8-CA7C115F54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6553200" y="6355514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0A98-D3CA-48EF-A44F-6BA53B933E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809845" cy="640514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4155" y="6172200"/>
            <a:ext cx="809845" cy="640514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 bwMode="auto">
          <a:xfrm>
            <a:off x="3124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DELTATEE INNOVATION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C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6705600" y="65532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0A98-D3CA-48EF-A44F-6BA53B933E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SML 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83470"/>
            <a:ext cx="1828800" cy="678530"/>
          </a:xfrm>
          <a:prstGeom prst="rect">
            <a:avLst/>
          </a:prstGeom>
        </p:spPr>
      </p:pic>
      <p:pic>
        <p:nvPicPr>
          <p:cNvPr id="14" name="Picture 13" descr="connect 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5600" y="520874"/>
            <a:ext cx="2362200" cy="256309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E8035-17BD-433A-B932-B72E3D3590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6553200" y="6355514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C0A98-D3CA-48EF-A44F-6BA53B933E7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172200"/>
            <a:ext cx="809845" cy="640514"/>
          </a:xfrm>
          <a:prstGeom prst="rect">
            <a:avLst/>
          </a:prstGeom>
        </p:spPr>
      </p:pic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4155" y="6172200"/>
            <a:ext cx="809845" cy="640514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3124200" y="6355514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CC993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DELTATEE INNOVATION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CC99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2813A-038A-40FF-9B59-FEAAD1528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908050"/>
            <a:ext cx="9144000" cy="5949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7FABD6-784B-4CEB-B32F-51B31F689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28600" y="152400"/>
            <a:ext cx="8610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 flipV="1"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med" advTm="1000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908050"/>
            <a:ext cx="9144000" cy="5949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7FABD6-784B-4CEB-B32F-51B31F689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28600" y="152400"/>
            <a:ext cx="8610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 flipV="1"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 spd="med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101A-E33E-42F5-BEE4-260163D3A4B8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6380-6D0E-4488-A55F-9BD1CEC31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Tm="10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0F380-918C-4DD6-8186-E8785C9D3FE9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C68B-5B2B-41E4-BABD-6D3558D7B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 advTm="1000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908050"/>
            <a:ext cx="9144000" cy="59499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48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7FABD6-784B-4CEB-B32F-51B31F689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28600" y="152400"/>
            <a:ext cx="8610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gray">
          <a:xfrm flipV="1">
            <a:off x="0" y="838200"/>
            <a:ext cx="9144000" cy="76200"/>
          </a:xfrm>
          <a:prstGeom prst="rect">
            <a:avLst/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med" advTm="10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99CC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ryg\Documents\Deltatee Innovations\powerpoint\logo hyway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44000" cy="68539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47946" y="2945249"/>
            <a:ext cx="4686254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8415" cmpd="sng">
                  <a:solidFill>
                    <a:srgbClr val="754F02"/>
                  </a:solidFill>
                  <a:prstDash val="solid"/>
                </a:ln>
                <a:solidFill>
                  <a:srgbClr val="BE8F3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</a:rPr>
              <a:t>DELTATEE</a:t>
            </a:r>
            <a:endParaRPr lang="en-US" sz="7000" b="1" dirty="0">
              <a:ln w="18415" cmpd="sng">
                <a:solidFill>
                  <a:srgbClr val="754F02"/>
                </a:solidFill>
                <a:prstDash val="solid"/>
              </a:ln>
              <a:solidFill>
                <a:srgbClr val="BE8F3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8425" y="3733800"/>
            <a:ext cx="4068678" cy="8771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100" b="1" dirty="0">
                <a:ln w="18415" cmpd="sng">
                  <a:solidFill>
                    <a:srgbClr val="754F02"/>
                  </a:solidFill>
                  <a:prstDash val="solid"/>
                </a:ln>
                <a:solidFill>
                  <a:srgbClr val="BE8F3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anklin Gothic Demi" pitchFamily="34" charset="0"/>
              </a:rPr>
              <a:t>INNOVATIONS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8047" y="5294007"/>
            <a:ext cx="4305987" cy="1640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5400" b="1" dirty="0" smtClean="0">
                <a:ln>
                  <a:solidFill>
                    <a:srgbClr val="754F02"/>
                  </a:solidFill>
                </a:ln>
                <a:solidFill>
                  <a:srgbClr val="AB802B"/>
                </a:solidFill>
                <a:effectLst>
                  <a:outerShdw blurRad="114300" dist="330200" dir="5640000" sx="86000" sy="86000" algn="ctr" rotWithShape="0">
                    <a:srgbClr val="E9DECF">
                      <a:alpha val="22000"/>
                    </a:srgbClr>
                  </a:outerShdw>
                </a:effectLst>
                <a:latin typeface="MoolBoran" pitchFamily="34" charset="0"/>
                <a:cs typeface="MoolBoran" pitchFamily="34" charset="0"/>
              </a:rPr>
              <a:t>Innovative Solutions </a:t>
            </a:r>
          </a:p>
          <a:p>
            <a:pPr algn="ctr">
              <a:lnSpc>
                <a:spcPts val="3800"/>
              </a:lnSpc>
            </a:pPr>
            <a:r>
              <a:rPr lang="en-US" sz="5400" b="1" dirty="0" smtClean="0">
                <a:ln>
                  <a:solidFill>
                    <a:srgbClr val="754F02"/>
                  </a:solidFill>
                </a:ln>
                <a:solidFill>
                  <a:srgbClr val="AB802B"/>
                </a:solidFill>
                <a:effectLst>
                  <a:outerShdw blurRad="114300" dist="330200" dir="5640000" sx="86000" sy="86000" algn="ctr" rotWithShape="0">
                    <a:srgbClr val="E9DECF">
                      <a:alpha val="22000"/>
                    </a:srgbClr>
                  </a:outerShdw>
                </a:effectLst>
                <a:latin typeface="MoolBoran" pitchFamily="34" charset="0"/>
                <a:cs typeface="MoolBoran" pitchFamily="34" charset="0"/>
              </a:rPr>
              <a:t>for the </a:t>
            </a:r>
          </a:p>
          <a:p>
            <a:pPr algn="ctr">
              <a:lnSpc>
                <a:spcPts val="3800"/>
              </a:lnSpc>
            </a:pPr>
            <a:r>
              <a:rPr lang="en-US" sz="5400" b="1" dirty="0" smtClean="0">
                <a:ln>
                  <a:solidFill>
                    <a:srgbClr val="754F02"/>
                  </a:solidFill>
                </a:ln>
                <a:solidFill>
                  <a:srgbClr val="AB802B"/>
                </a:solidFill>
                <a:effectLst>
                  <a:outerShdw blurRad="114300" dist="330200" dir="5640000" sx="86000" sy="86000" algn="ctr" rotWithShape="0">
                    <a:srgbClr val="E9DECF">
                      <a:alpha val="22000"/>
                    </a:srgbClr>
                  </a:outerShdw>
                </a:effectLst>
                <a:latin typeface="MoolBoran" pitchFamily="34" charset="0"/>
                <a:cs typeface="MoolBoran" pitchFamily="34" charset="0"/>
              </a:rPr>
              <a:t>21</a:t>
            </a:r>
            <a:r>
              <a:rPr lang="en-US" sz="5400" b="1" baseline="30000" dirty="0" smtClean="0">
                <a:ln>
                  <a:solidFill>
                    <a:srgbClr val="754F02"/>
                  </a:solidFill>
                </a:ln>
                <a:solidFill>
                  <a:srgbClr val="AB802B"/>
                </a:solidFill>
                <a:effectLst>
                  <a:outerShdw blurRad="114300" dist="330200" dir="5640000" sx="86000" sy="86000" algn="ctr" rotWithShape="0">
                    <a:srgbClr val="E9DECF">
                      <a:alpha val="22000"/>
                    </a:srgbClr>
                  </a:outerShdw>
                </a:effectLst>
                <a:latin typeface="MoolBoran" pitchFamily="34" charset="0"/>
                <a:cs typeface="MoolBoran" pitchFamily="34" charset="0"/>
              </a:rPr>
              <a:t>st</a:t>
            </a:r>
            <a:r>
              <a:rPr lang="en-US" sz="5400" b="1" dirty="0" smtClean="0">
                <a:ln>
                  <a:solidFill>
                    <a:srgbClr val="754F02"/>
                  </a:solidFill>
                </a:ln>
                <a:solidFill>
                  <a:srgbClr val="AB802B"/>
                </a:solidFill>
                <a:effectLst>
                  <a:outerShdw blurRad="114300" dist="330200" dir="5640000" sx="86000" sy="86000" algn="ctr" rotWithShape="0">
                    <a:srgbClr val="E9DECF">
                      <a:alpha val="22000"/>
                    </a:srgbClr>
                  </a:outerShdw>
                </a:effectLst>
                <a:latin typeface="MoolBoran" pitchFamily="34" charset="0"/>
                <a:cs typeface="MoolBoran" pitchFamily="34" charset="0"/>
              </a:rPr>
              <a:t> Century</a:t>
            </a:r>
            <a:endParaRPr lang="en-US" sz="5400" b="1" dirty="0">
              <a:ln>
                <a:solidFill>
                  <a:srgbClr val="754F02"/>
                </a:solidFill>
              </a:ln>
              <a:solidFill>
                <a:srgbClr val="AB802B"/>
              </a:solidFill>
              <a:effectLst>
                <a:outerShdw blurRad="114300" dist="330200" dir="5640000" sx="86000" sy="86000" algn="ctr" rotWithShape="0">
                  <a:srgbClr val="E9DECF">
                    <a:alpha val="22000"/>
                  </a:srgbClr>
                </a:outerShdw>
              </a:effectLst>
              <a:latin typeface="MoolBoran" pitchFamily="34" charset="0"/>
              <a:cs typeface="MoolBoran" pitchFamily="34" charset="0"/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48275"/>
          </a:xfrm>
        </p:spPr>
        <p:txBody>
          <a:bodyPr/>
          <a:lstStyle/>
          <a:p>
            <a:r>
              <a:rPr lang="en-CA" sz="2800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Replaces traditional copper wire </a:t>
            </a:r>
            <a:r>
              <a:rPr lang="en-US" sz="2800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effectively:</a:t>
            </a:r>
          </a:p>
          <a:p>
            <a:pPr marL="349250" lvl="1" indent="0">
              <a:spcBef>
                <a:spcPts val="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Compared to the cost of equipment, labor and specialized knowledge that is required to install point-to-point copper wiring and conduit, Wireless Wire is much less expensive.</a:t>
            </a:r>
            <a:endParaRPr lang="en-US" sz="2400" kern="1200" dirty="0" smtClean="0">
              <a:solidFill>
                <a:srgbClr val="002060"/>
              </a:solidFill>
            </a:endParaRPr>
          </a:p>
          <a:p>
            <a:r>
              <a:rPr lang="en-US" sz="2800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deployment: </a:t>
            </a:r>
          </a:p>
          <a:p>
            <a:pPr indent="635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The Wireless Wire is simple. The control system does not know that copper has been replaced with a Wireless Cable link, but the Wireless Cable network is inherently more reliable, more adaptable, and scalable.</a:t>
            </a:r>
          </a:p>
          <a:p>
            <a:r>
              <a:rPr lang="en-US" sz="2800" kern="1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mesh network system:</a:t>
            </a:r>
          </a:p>
          <a:p>
            <a:pPr indent="635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The Wireless Wire is self-configuring, and does not require a network or radio specialist. The Wireless Wire is adaptable. It has the ability to self-heal the network.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 advTm="3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4045"/>
            <a:ext cx="9144000" cy="6853955"/>
            <a:chOff x="0" y="0"/>
            <a:chExt cx="9144000" cy="6853955"/>
          </a:xfrm>
        </p:grpSpPr>
        <p:grpSp>
          <p:nvGrpSpPr>
            <p:cNvPr id="10" name="Group 16"/>
            <p:cNvGrpSpPr/>
            <p:nvPr/>
          </p:nvGrpSpPr>
          <p:grpSpPr>
            <a:xfrm>
              <a:off x="0" y="0"/>
              <a:ext cx="9144000" cy="6853955"/>
              <a:chOff x="0" y="0"/>
              <a:chExt cx="9144000" cy="6853955"/>
            </a:xfrm>
          </p:grpSpPr>
          <p:pic>
            <p:nvPicPr>
              <p:cNvPr id="14" name="Picture 2" descr="C:\Users\garyg\Documents\Deltatee Innovations\powerpoint\logo hyway.pn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0" y="0"/>
                <a:ext cx="9144000" cy="6853955"/>
              </a:xfrm>
              <a:prstGeom prst="rect">
                <a:avLst/>
              </a:prstGeom>
              <a:noFill/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2247946" y="2945249"/>
                <a:ext cx="4686254" cy="1169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7000" b="1" dirty="0" smtClean="0">
                    <a:ln w="18415" cmpd="sng">
                      <a:solidFill>
                        <a:srgbClr val="754F02"/>
                      </a:solidFill>
                      <a:prstDash val="solid"/>
                    </a:ln>
                    <a:solidFill>
                      <a:srgbClr val="BE8F3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Franklin Gothic Demi" pitchFamily="34" charset="0"/>
                  </a:rPr>
                  <a:t>DELTATEE</a:t>
                </a:r>
                <a:endParaRPr lang="en-US" sz="7000" b="1" dirty="0">
                  <a:ln w="18415" cmpd="sng">
                    <a:solidFill>
                      <a:srgbClr val="754F02"/>
                    </a:solidFill>
                    <a:prstDash val="solid"/>
                  </a:ln>
                  <a:solidFill>
                    <a:srgbClr val="BE8F3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Franklin Gothic Dem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8425" y="3733800"/>
                <a:ext cx="4068678" cy="8771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100" b="1" dirty="0">
                    <a:ln w="18415" cmpd="sng">
                      <a:solidFill>
                        <a:srgbClr val="754F02"/>
                      </a:solidFill>
                      <a:prstDash val="solid"/>
                    </a:ln>
                    <a:solidFill>
                      <a:srgbClr val="BE8F3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Franklin Gothic Demi" pitchFamily="34" charset="0"/>
                  </a:rPr>
                  <a:t>INNOVATIONS</a:t>
                </a:r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1444897" y="228600"/>
              <a:ext cx="7622903" cy="990600"/>
              <a:chOff x="1292497" y="4060985"/>
              <a:chExt cx="7622903" cy="990600"/>
            </a:xfrm>
          </p:grpSpPr>
          <p:pic>
            <p:nvPicPr>
              <p:cNvPr id="12" name="Picture 11" descr="SML LOGO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2497" y="4060985"/>
                <a:ext cx="2669903" cy="990600"/>
              </a:xfrm>
              <a:prstGeom prst="rect">
                <a:avLst/>
              </a:prstGeom>
            </p:spPr>
          </p:pic>
          <p:pic>
            <p:nvPicPr>
              <p:cNvPr id="13" name="Picture 12" descr="connect logo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400" y="4670585"/>
                <a:ext cx="3429000" cy="372062"/>
              </a:xfrm>
              <a:prstGeom prst="rect">
                <a:avLst/>
              </a:prstGeom>
            </p:spPr>
          </p:pic>
        </p:grpSp>
      </p:grpSp>
      <p:sp>
        <p:nvSpPr>
          <p:cNvPr id="17" name="Rectangle 16"/>
          <p:cNvSpPr/>
          <p:nvPr/>
        </p:nvSpPr>
        <p:spPr>
          <a:xfrm>
            <a:off x="1524000" y="5921514"/>
            <a:ext cx="7086600" cy="707886"/>
          </a:xfrm>
          <a:prstGeom prst="rect">
            <a:avLst/>
          </a:prstGeom>
          <a:effectLst>
            <a:outerShdw blurRad="88900" dist="177800" dir="5400000" sx="19000" sy="19000" algn="t" rotWithShape="0">
              <a:schemeClr val="bg1">
                <a:lumMod val="90000"/>
                <a:alpha val="42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9933"/>
                </a:solidFill>
                <a:effectLst>
                  <a:outerShdw blurRad="114300" dist="266700" dir="5400000" sx="110000" sy="110000" algn="t" rotWithShape="0">
                    <a:schemeClr val="bg1">
                      <a:lumMod val="90000"/>
                      <a:alpha val="40000"/>
                    </a:schemeClr>
                  </a:outerShdw>
                </a:effectLst>
                <a:latin typeface="Arial Black" pitchFamily="34" charset="0"/>
              </a:rPr>
              <a:t>www.wirelesswire.ca</a:t>
            </a:r>
            <a:endParaRPr lang="en-US" sz="4000" b="1" dirty="0">
              <a:solidFill>
                <a:srgbClr val="CC9933"/>
              </a:solidFill>
              <a:effectLst>
                <a:outerShdw blurRad="114300" dist="266700" dir="5400000" sx="110000" sy="110000" algn="t" rotWithShape="0">
                  <a:schemeClr val="bg1">
                    <a:lumMod val="90000"/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71513"/>
          </a:xfrm>
        </p:spPr>
        <p:txBody>
          <a:bodyPr/>
          <a:lstStyle/>
          <a:p>
            <a:r>
              <a:rPr lang="en-US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What is Wireless Wire?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3514725"/>
            <a:ext cx="8610600" cy="23526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Wireless Wire is able to achieve these benefits by using the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Zigbee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RF technology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kern="0" dirty="0" smtClean="0">
                <a:solidFill>
                  <a:schemeClr val="tx1">
                    <a:lumMod val="25000"/>
                  </a:schemeClr>
                </a:solidFill>
              </a:rPr>
              <a:t>which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intended for low data rate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long battery life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800" b="1" kern="0" dirty="0" smtClean="0">
                <a:solidFill>
                  <a:schemeClr val="tx1">
                    <a:lumMod val="25000"/>
                  </a:schemeClr>
                </a:solidFill>
              </a:rPr>
              <a:t>while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ensuring there is secure networking communications.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282575">
              <a:buClr>
                <a:srgbClr val="9999FF"/>
              </a:buClr>
              <a:buFont typeface="Wingdings" pitchFamily="2" charset="2"/>
              <a:buChar char="v"/>
            </a:pPr>
            <a:r>
              <a:rPr lang="en-US" sz="2800" b="1" kern="0" dirty="0" smtClean="0">
                <a:solidFill>
                  <a:schemeClr val="tx1">
                    <a:lumMod val="25000"/>
                  </a:schemeClr>
                </a:solidFill>
              </a:rPr>
              <a:t>The Wireless Wire is a low cost, low power, wireless mesh RF communications platform which allows the user to achieve greater distances and reliable communications between devices. </a:t>
            </a: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 advAuto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319087"/>
            <a:ext cx="8610600" cy="67151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Return on Investment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990600"/>
            <a:ext cx="8610600" cy="5248275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</a:rPr>
              <a:t>By using the Wireless Wire, traditional copper wire use is eliminated.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</a:rPr>
              <a:t>Setup is quick and easy.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</a:rPr>
              <a:t>No radio specialists, or site planning /mapping required.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</a:rPr>
              <a:t>Devices can be added later and the Wireless Wire will automatically incorporate that into the mesh network and will determine the best signal path.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</a:rPr>
              <a:t>Many types of input/output available including: Switches &amp; industrial automation networking communication protocols.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859"/>
            <a:ext cx="8610600" cy="671513"/>
          </a:xfrm>
        </p:spPr>
        <p:txBody>
          <a:bodyPr/>
          <a:lstStyle/>
          <a:p>
            <a:r>
              <a:rPr lang="en-US" sz="2400" dirty="0" smtClean="0"/>
              <a:t>WIRELESS CONNECTIVITY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5486400"/>
            <a:ext cx="2057400" cy="762000"/>
          </a:xfrm>
        </p:spPr>
        <p:txBody>
          <a:bodyPr/>
          <a:lstStyle/>
          <a:p>
            <a:pPr lvl="0">
              <a:buNone/>
              <a:defRPr/>
            </a:pPr>
            <a:r>
              <a:rPr lang="en-US" dirty="0" smtClean="0"/>
              <a:t>Switches &amp; Outputs</a:t>
            </a:r>
            <a:endParaRPr lang="en-US" dirty="0"/>
          </a:p>
        </p:txBody>
      </p:sp>
      <p:pic>
        <p:nvPicPr>
          <p:cNvPr id="1038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2209800" cy="1327303"/>
          </a:xfrm>
          <a:prstGeom prst="rect">
            <a:avLst/>
          </a:prstGeom>
          <a:noFill/>
        </p:spPr>
      </p:pic>
      <p:pic>
        <p:nvPicPr>
          <p:cNvPr id="23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80872" y="4896118"/>
            <a:ext cx="2768045" cy="1662610"/>
          </a:xfrm>
          <a:prstGeom prst="rect">
            <a:avLst/>
          </a:prstGeom>
          <a:noFill/>
        </p:spPr>
      </p:pic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4419600" y="22098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Switches &amp; 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Outputs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2808744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600" y="2971800"/>
            <a:ext cx="3750770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</a:rPr>
              <a:t>INPUTS : </a:t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8 or 16 Dry Contacts</a:t>
            </a:r>
          </a:p>
          <a:p>
            <a:pPr marL="282575" indent="-282575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2"/>
                </a:solidFill>
              </a:rPr>
              <a:t>OUTPUTS : 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8 or 16 Open Collector to Gnd.</a:t>
            </a:r>
            <a:br>
              <a:rPr lang="en-US" sz="20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50V , 2A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2438400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UNIT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859"/>
            <a:ext cx="8610600" cy="671513"/>
          </a:xfrm>
        </p:spPr>
        <p:txBody>
          <a:bodyPr/>
          <a:lstStyle/>
          <a:p>
            <a:r>
              <a:rPr lang="en-US" sz="2400" dirty="0" smtClean="0"/>
              <a:t>WIRELESS CONNECTIVITY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48200" y="5486400"/>
            <a:ext cx="1752600" cy="762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4-20mA</a:t>
            </a:r>
          </a:p>
          <a:p>
            <a:pPr>
              <a:lnSpc>
                <a:spcPts val="1600"/>
              </a:lnSpc>
              <a:spcBef>
                <a:spcPts val="0"/>
              </a:spcBef>
              <a:buNone/>
            </a:pPr>
            <a:r>
              <a:rPr lang="en-US" dirty="0" smtClean="0"/>
              <a:t>Analog  In</a:t>
            </a:r>
            <a:endParaRPr lang="en-US" dirty="0"/>
          </a:p>
        </p:txBody>
      </p:sp>
      <p:pic>
        <p:nvPicPr>
          <p:cNvPr id="1038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2209800" cy="1327303"/>
          </a:xfrm>
          <a:prstGeom prst="rect">
            <a:avLst/>
          </a:prstGeom>
          <a:noFill/>
        </p:spPr>
      </p:pic>
      <p:pic>
        <p:nvPicPr>
          <p:cNvPr id="23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80872" y="4896118"/>
            <a:ext cx="2768045" cy="1662610"/>
          </a:xfrm>
          <a:prstGeom prst="rect">
            <a:avLst/>
          </a:prstGeom>
          <a:noFill/>
        </p:spPr>
      </p:pic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4419600" y="2200835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9999FF"/>
              </a:buClr>
            </a:pPr>
            <a:r>
              <a:rPr lang="en-US" sz="2400" b="1" kern="0" dirty="0" smtClean="0">
                <a:solidFill>
                  <a:srgbClr val="FFFF00"/>
                </a:solidFill>
              </a:rPr>
              <a:t>4-20mA</a:t>
            </a:r>
          </a:p>
          <a:p>
            <a:pPr marL="342900" lvl="0" indent="-342900" fontAlgn="base">
              <a:lnSpc>
                <a:spcPts val="1600"/>
              </a:lnSpc>
              <a:spcAft>
                <a:spcPct val="0"/>
              </a:spcAft>
              <a:buClr>
                <a:srgbClr val="9999FF"/>
              </a:buClr>
            </a:pPr>
            <a:r>
              <a:rPr lang="en-US" sz="2400" b="1" kern="0" dirty="0" smtClean="0">
                <a:solidFill>
                  <a:srgbClr val="FFFF00"/>
                </a:solidFill>
              </a:rPr>
              <a:t>Analog Out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2862532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1720343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</a:rPr>
              <a:t>INPUTS : </a:t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4 x 4-20mA</a:t>
            </a:r>
          </a:p>
          <a:p>
            <a:pPr marL="282575" indent="-282575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2"/>
                </a:solidFill>
              </a:rPr>
              <a:t>OUTPUTS : 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2 x 4-20mA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438400"/>
            <a:ext cx="267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 OPTION</a:t>
            </a: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859"/>
            <a:ext cx="8610600" cy="671513"/>
          </a:xfrm>
        </p:spPr>
        <p:txBody>
          <a:bodyPr/>
          <a:lstStyle/>
          <a:p>
            <a:r>
              <a:rPr lang="en-US" sz="2400" dirty="0" smtClean="0"/>
              <a:t>WIRELESS CONNECTIVITY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82353" y="5486400"/>
            <a:ext cx="2514600" cy="609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Serial Port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38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2209800" cy="1327303"/>
          </a:xfrm>
          <a:prstGeom prst="rect">
            <a:avLst/>
          </a:prstGeom>
          <a:noFill/>
        </p:spPr>
      </p:pic>
      <p:pic>
        <p:nvPicPr>
          <p:cNvPr id="23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80872" y="4896118"/>
            <a:ext cx="2768045" cy="166261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4495800" y="2732544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495800" y="2196353"/>
            <a:ext cx="2514600" cy="62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Serial Port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971800"/>
            <a:ext cx="2284343" cy="2569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2575" indent="-282575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2"/>
                </a:solidFill>
              </a:rPr>
              <a:t>INPUTS : </a:t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2 x </a:t>
            </a:r>
            <a:r>
              <a:rPr lang="en-US" b="1" dirty="0" smtClean="0">
                <a:solidFill>
                  <a:schemeClr val="bg2"/>
                </a:solidFill>
              </a:rPr>
              <a:t>RS232 or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1 x RS485 or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1 x USB Peripheral</a:t>
            </a:r>
            <a:endParaRPr lang="en-US" sz="2000" b="1" dirty="0" smtClean="0">
              <a:solidFill>
                <a:schemeClr val="bg2"/>
              </a:solidFill>
            </a:endParaRPr>
          </a:p>
          <a:p>
            <a:pPr marL="282575" indent="-282575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bg2"/>
                </a:solidFill>
              </a:rPr>
              <a:t>OUTPUTS : </a:t>
            </a:r>
            <a:r>
              <a:rPr lang="en-US" sz="2400" b="1" dirty="0" smtClean="0">
                <a:solidFill>
                  <a:schemeClr val="bg2"/>
                </a:solidFill>
              </a:rPr>
              <a:t/>
            </a:r>
            <a:br>
              <a:rPr lang="en-US" sz="2400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2</a:t>
            </a:r>
            <a:r>
              <a:rPr lang="en-US" sz="2000" b="1" dirty="0" smtClean="0">
                <a:solidFill>
                  <a:schemeClr val="bg2"/>
                </a:solidFill>
              </a:rPr>
              <a:t> x </a:t>
            </a:r>
            <a:r>
              <a:rPr lang="en-US" b="1" dirty="0" smtClean="0">
                <a:solidFill>
                  <a:schemeClr val="bg2"/>
                </a:solidFill>
              </a:rPr>
              <a:t>RS232 or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1 x RS485 or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b="1" dirty="0" smtClean="0">
                <a:solidFill>
                  <a:schemeClr val="bg2"/>
                </a:solidFill>
              </a:rPr>
              <a:t>1 x USB Device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438400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SERIAL OPTIONS</a:t>
            </a: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5" grpId="0"/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859"/>
            <a:ext cx="8610600" cy="671513"/>
          </a:xfrm>
        </p:spPr>
        <p:txBody>
          <a:bodyPr/>
          <a:lstStyle/>
          <a:p>
            <a:r>
              <a:rPr lang="en-US" sz="2400" dirty="0" smtClean="0"/>
              <a:t>WIRELESS CONNECTIVITY</a:t>
            </a:r>
            <a:endParaRPr lang="en-US" sz="2400" dirty="0"/>
          </a:p>
        </p:txBody>
      </p:sp>
      <p:pic>
        <p:nvPicPr>
          <p:cNvPr id="1038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2209800" cy="1327303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 rot="2700000">
            <a:off x="3100699" y="2333371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6153" y="2438400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11" name="TextBox 10"/>
          <p:cNvSpPr txBox="1"/>
          <p:nvPr/>
        </p:nvSpPr>
        <p:spPr>
          <a:xfrm rot="-1200000">
            <a:off x="5323218" y="2506680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pic>
        <p:nvPicPr>
          <p:cNvPr id="12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048001" y="5029200"/>
            <a:ext cx="2260590" cy="1357810"/>
          </a:xfrm>
          <a:prstGeom prst="rect">
            <a:avLst/>
          </a:prstGeom>
          <a:noFill/>
        </p:spPr>
      </p:pic>
      <p:pic>
        <p:nvPicPr>
          <p:cNvPr id="13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5810" y="3956590"/>
            <a:ext cx="2260590" cy="1357810"/>
          </a:xfrm>
          <a:prstGeom prst="rect">
            <a:avLst/>
          </a:prstGeom>
          <a:noFill/>
        </p:spPr>
      </p:pic>
      <p:pic>
        <p:nvPicPr>
          <p:cNvPr id="14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798549" y="2031251"/>
            <a:ext cx="1395502" cy="838200"/>
          </a:xfrm>
          <a:prstGeom prst="rect">
            <a:avLst/>
          </a:prstGeom>
          <a:noFill/>
        </p:spPr>
      </p:pic>
      <p:pic>
        <p:nvPicPr>
          <p:cNvPr id="15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26149" y="1955051"/>
            <a:ext cx="1395502" cy="838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5400000">
            <a:off x="2519928" y="1227319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18" name="TextBox 17"/>
          <p:cNvSpPr txBox="1"/>
          <p:nvPr/>
        </p:nvSpPr>
        <p:spPr>
          <a:xfrm rot="16200000" flipH="1">
            <a:off x="6482328" y="1227320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pic>
        <p:nvPicPr>
          <p:cNvPr id="19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480872" y="4896118"/>
            <a:ext cx="2768045" cy="16626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09600" y="838200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UNITS</a:t>
            </a:r>
          </a:p>
          <a:p>
            <a:pPr algn="r">
              <a:lnSpc>
                <a:spcPts val="2400"/>
              </a:lnSpc>
            </a:pPr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 32 UNITS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3200" y="2514600"/>
            <a:ext cx="3849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SELF-CONFIGURING</a:t>
            </a:r>
          </a:p>
        </p:txBody>
      </p:sp>
    </p:spTree>
  </p:cSld>
  <p:clrMapOvr>
    <a:masterClrMapping/>
  </p:clrMapOvr>
  <p:transition spd="med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11" grpId="0"/>
      <p:bldP spid="16" grpId="0"/>
      <p:bldP spid="18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859"/>
            <a:ext cx="8610600" cy="671513"/>
          </a:xfrm>
        </p:spPr>
        <p:txBody>
          <a:bodyPr/>
          <a:lstStyle/>
          <a:p>
            <a:r>
              <a:rPr lang="en-US" sz="2400" dirty="0" smtClean="0"/>
              <a:t>WIRELESS CONNECTIVITY</a:t>
            </a:r>
            <a:endParaRPr lang="en-US" sz="2400" dirty="0"/>
          </a:p>
        </p:txBody>
      </p:sp>
      <p:pic>
        <p:nvPicPr>
          <p:cNvPr id="1038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2209800" cy="1327303"/>
          </a:xfrm>
          <a:prstGeom prst="rect">
            <a:avLst/>
          </a:prstGeom>
          <a:noFill/>
        </p:spPr>
      </p:pic>
      <p:pic>
        <p:nvPicPr>
          <p:cNvPr id="23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92410" y="4032790"/>
            <a:ext cx="2260590" cy="1357810"/>
          </a:xfrm>
          <a:prstGeom prst="rect">
            <a:avLst/>
          </a:prstGeom>
          <a:noFill/>
        </p:spPr>
      </p:pic>
      <p:pic>
        <p:nvPicPr>
          <p:cNvPr id="12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505200" y="5029200"/>
            <a:ext cx="2260590" cy="1357810"/>
          </a:xfrm>
          <a:prstGeom prst="rect">
            <a:avLst/>
          </a:prstGeom>
          <a:noFill/>
        </p:spPr>
      </p:pic>
      <p:pic>
        <p:nvPicPr>
          <p:cNvPr id="13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5810" y="3956590"/>
            <a:ext cx="2260590" cy="1357810"/>
          </a:xfrm>
          <a:prstGeom prst="rect">
            <a:avLst/>
          </a:prstGeom>
          <a:noFill/>
        </p:spPr>
      </p:pic>
      <p:pic>
        <p:nvPicPr>
          <p:cNvPr id="14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798549" y="2031251"/>
            <a:ext cx="1395502" cy="838200"/>
          </a:xfrm>
          <a:prstGeom prst="rect">
            <a:avLst/>
          </a:prstGeom>
          <a:noFill/>
        </p:spPr>
      </p:pic>
      <p:pic>
        <p:nvPicPr>
          <p:cNvPr id="15" name="Picture 14" descr="C:\Users\garyg\Documents\Deltatee Innovations\powerpoint\half rai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26149" y="1955051"/>
            <a:ext cx="1395502" cy="838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5400000">
            <a:off x="2519928" y="1227319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48928" y="3499872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18" name="TextBox 17"/>
          <p:cNvSpPr txBox="1"/>
          <p:nvPr/>
        </p:nvSpPr>
        <p:spPr>
          <a:xfrm rot="16200000" flipH="1">
            <a:off x="6482328" y="1227320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2977128" y="3472978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sp>
        <p:nvSpPr>
          <p:cNvPr id="11" name="TextBox 10"/>
          <p:cNvSpPr txBox="1"/>
          <p:nvPr/>
        </p:nvSpPr>
        <p:spPr>
          <a:xfrm rot="-2700000">
            <a:off x="5996298" y="2333370"/>
            <a:ext cx="38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Connect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952371" y="2438400"/>
            <a:ext cx="2834782" cy="2677656"/>
            <a:chOff x="1952371" y="2438400"/>
            <a:chExt cx="2834782" cy="2677656"/>
          </a:xfrm>
        </p:grpSpPr>
        <p:sp>
          <p:nvSpPr>
            <p:cNvPr id="22" name="TextBox 21"/>
            <p:cNvSpPr txBox="1"/>
            <p:nvPr/>
          </p:nvSpPr>
          <p:spPr>
            <a:xfrm>
              <a:off x="4406153" y="2438400"/>
              <a:ext cx="3810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/>
                  </a:solidFill>
                </a:rPr>
                <a:t>Connect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2700000">
              <a:off x="3100699" y="2333371"/>
              <a:ext cx="3810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/>
                  </a:solidFill>
                </a:rPr>
                <a:t>Connect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5200" y="2743200"/>
            <a:ext cx="1219200" cy="1847654"/>
            <a:chOff x="3505200" y="2743200"/>
            <a:chExt cx="1219200" cy="1847654"/>
          </a:xfrm>
        </p:grpSpPr>
        <p:pic>
          <p:nvPicPr>
            <p:cNvPr id="2050" name="Picture 2" descr="http://www.silhouettesclipart.com/wp-content/uploads/2008/03/skyscraper-silhouette-clip-art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5200" y="2743200"/>
              <a:ext cx="1219200" cy="1847654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581400" y="3352800"/>
              <a:ext cx="11304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Obstacle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43692" y="2521803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SELF-HEALING</a:t>
            </a:r>
          </a:p>
          <a:p>
            <a:pPr algn="ctr"/>
            <a:r>
              <a:rPr lang="en-US" sz="24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MESH NETWORK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9600" y="838200"/>
            <a:ext cx="2723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UNITS</a:t>
            </a:r>
          </a:p>
          <a:p>
            <a:pPr algn="r">
              <a:lnSpc>
                <a:spcPts val="2400"/>
              </a:lnSpc>
            </a:pPr>
            <a:r>
              <a:rPr lang="en-US" sz="28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UPTO 32 UNITS</a:t>
            </a:r>
          </a:p>
        </p:txBody>
      </p:sp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AND MATCH</a:t>
            </a:r>
          </a:p>
        </p:txBody>
      </p:sp>
      <p:pic>
        <p:nvPicPr>
          <p:cNvPr id="3" name="Picture 2" descr="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50523"/>
            <a:ext cx="8901749" cy="5274077"/>
          </a:xfrm>
          <a:prstGeom prst="rect">
            <a:avLst/>
          </a:prstGeom>
        </p:spPr>
      </p:pic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cdb2004c046d">
  <a:themeElements>
    <a:clrScheme name="Custom 3">
      <a:dk1>
        <a:srgbClr val="FFFF00"/>
      </a:dk1>
      <a:lt1>
        <a:srgbClr val="99CCFF"/>
      </a:lt1>
      <a:dk2>
        <a:srgbClr val="E5EEF7"/>
      </a:dk2>
      <a:lt2>
        <a:srgbClr val="FFFFFF"/>
      </a:lt2>
      <a:accent1>
        <a:srgbClr val="86C05A"/>
      </a:accent1>
      <a:accent2>
        <a:srgbClr val="33CCFF"/>
      </a:accent2>
      <a:accent3>
        <a:srgbClr val="AAAAB8"/>
      </a:accent3>
      <a:accent4>
        <a:srgbClr val="82AEDA"/>
      </a:accent4>
      <a:accent5>
        <a:srgbClr val="C3DCB5"/>
      </a:accent5>
      <a:accent6>
        <a:srgbClr val="2DB9E7"/>
      </a:accent6>
      <a:hlink>
        <a:srgbClr val="9999FF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b="1" dirty="0" smtClean="0">
            <a:solidFill>
              <a:schemeClr val="bg2"/>
            </a:solidFill>
          </a:defRPr>
        </a:defPPr>
      </a:lstStyle>
    </a:txDef>
  </a:objectDefaults>
  <a:extraClrSchemeLst>
    <a:extraClrScheme>
      <a:clrScheme name="c046TGp_road_diagram 1">
        <a:dk1>
          <a:srgbClr val="5F87D7"/>
        </a:dk1>
        <a:lt1>
          <a:srgbClr val="99CCFF"/>
        </a:lt1>
        <a:dk2>
          <a:srgbClr val="000066"/>
        </a:dk2>
        <a:lt2>
          <a:srgbClr val="FFFFFF"/>
        </a:lt2>
        <a:accent1>
          <a:srgbClr val="86C05A"/>
        </a:accent1>
        <a:accent2>
          <a:srgbClr val="33CCFF"/>
        </a:accent2>
        <a:accent3>
          <a:srgbClr val="AAAAB8"/>
        </a:accent3>
        <a:accent4>
          <a:srgbClr val="82AEDA"/>
        </a:accent4>
        <a:accent5>
          <a:srgbClr val="C3DCB5"/>
        </a:accent5>
        <a:accent6>
          <a:srgbClr val="2DB9E7"/>
        </a:accent6>
        <a:hlink>
          <a:srgbClr val="9999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046TGp_road_diagram 2">
        <a:dk1>
          <a:srgbClr val="2032B8"/>
        </a:dk1>
        <a:lt1>
          <a:srgbClr val="99CCFF"/>
        </a:lt1>
        <a:dk2>
          <a:srgbClr val="1940BB"/>
        </a:dk2>
        <a:lt2>
          <a:srgbClr val="FFFFFF"/>
        </a:lt2>
        <a:accent1>
          <a:srgbClr val="86C05A"/>
        </a:accent1>
        <a:accent2>
          <a:srgbClr val="9999FF"/>
        </a:accent2>
        <a:accent3>
          <a:srgbClr val="ABAFDA"/>
        </a:accent3>
        <a:accent4>
          <a:srgbClr val="82AEDA"/>
        </a:accent4>
        <a:accent5>
          <a:srgbClr val="C3DCB5"/>
        </a:accent5>
        <a:accent6>
          <a:srgbClr val="8A8AE7"/>
        </a:accent6>
        <a:hlink>
          <a:srgbClr val="0099CC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046TGp_road_diagram 3">
        <a:dk1>
          <a:srgbClr val="31A6E1"/>
        </a:dk1>
        <a:lt1>
          <a:srgbClr val="99CCFF"/>
        </a:lt1>
        <a:dk2>
          <a:srgbClr val="095C7D"/>
        </a:dk2>
        <a:lt2>
          <a:srgbClr val="FFFFFF"/>
        </a:lt2>
        <a:accent1>
          <a:srgbClr val="3961E1"/>
        </a:accent1>
        <a:accent2>
          <a:srgbClr val="9999FF"/>
        </a:accent2>
        <a:accent3>
          <a:srgbClr val="AAB5BF"/>
        </a:accent3>
        <a:accent4>
          <a:srgbClr val="82AEDA"/>
        </a:accent4>
        <a:accent5>
          <a:srgbClr val="AEB7EE"/>
        </a:accent5>
        <a:accent6>
          <a:srgbClr val="8A8AE7"/>
        </a:accent6>
        <a:hlink>
          <a:srgbClr val="009999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db2004c046d">
  <a:themeElements>
    <a:clrScheme name="c046TGp_road_diagram 1">
      <a:dk1>
        <a:srgbClr val="5F87D7"/>
      </a:dk1>
      <a:lt1>
        <a:srgbClr val="99CCFF"/>
      </a:lt1>
      <a:dk2>
        <a:srgbClr val="000066"/>
      </a:dk2>
      <a:lt2>
        <a:srgbClr val="FFFFFF"/>
      </a:lt2>
      <a:accent1>
        <a:srgbClr val="86C05A"/>
      </a:accent1>
      <a:accent2>
        <a:srgbClr val="33CCFF"/>
      </a:accent2>
      <a:accent3>
        <a:srgbClr val="AAAAB8"/>
      </a:accent3>
      <a:accent4>
        <a:srgbClr val="82AEDA"/>
      </a:accent4>
      <a:accent5>
        <a:srgbClr val="C3DCB5"/>
      </a:accent5>
      <a:accent6>
        <a:srgbClr val="2DB9E7"/>
      </a:accent6>
      <a:hlink>
        <a:srgbClr val="9999FF"/>
      </a:hlink>
      <a:folHlink>
        <a:srgbClr val="969696"/>
      </a:folHlink>
    </a:clrScheme>
    <a:fontScheme name="c046TGp_road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046TGp_road_diagram 1">
        <a:dk1>
          <a:srgbClr val="5F87D7"/>
        </a:dk1>
        <a:lt1>
          <a:srgbClr val="99CCFF"/>
        </a:lt1>
        <a:dk2>
          <a:srgbClr val="000066"/>
        </a:dk2>
        <a:lt2>
          <a:srgbClr val="FFFFFF"/>
        </a:lt2>
        <a:accent1>
          <a:srgbClr val="86C05A"/>
        </a:accent1>
        <a:accent2>
          <a:srgbClr val="33CCFF"/>
        </a:accent2>
        <a:accent3>
          <a:srgbClr val="AAAAB8"/>
        </a:accent3>
        <a:accent4>
          <a:srgbClr val="82AEDA"/>
        </a:accent4>
        <a:accent5>
          <a:srgbClr val="C3DCB5"/>
        </a:accent5>
        <a:accent6>
          <a:srgbClr val="2DB9E7"/>
        </a:accent6>
        <a:hlink>
          <a:srgbClr val="9999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046TGp_road_diagram 2">
        <a:dk1>
          <a:srgbClr val="2032B8"/>
        </a:dk1>
        <a:lt1>
          <a:srgbClr val="99CCFF"/>
        </a:lt1>
        <a:dk2>
          <a:srgbClr val="1940BB"/>
        </a:dk2>
        <a:lt2>
          <a:srgbClr val="FFFFFF"/>
        </a:lt2>
        <a:accent1>
          <a:srgbClr val="86C05A"/>
        </a:accent1>
        <a:accent2>
          <a:srgbClr val="9999FF"/>
        </a:accent2>
        <a:accent3>
          <a:srgbClr val="ABAFDA"/>
        </a:accent3>
        <a:accent4>
          <a:srgbClr val="82AEDA"/>
        </a:accent4>
        <a:accent5>
          <a:srgbClr val="C3DCB5"/>
        </a:accent5>
        <a:accent6>
          <a:srgbClr val="8A8AE7"/>
        </a:accent6>
        <a:hlink>
          <a:srgbClr val="0099CC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046TGp_road_diagram 3">
        <a:dk1>
          <a:srgbClr val="31A6E1"/>
        </a:dk1>
        <a:lt1>
          <a:srgbClr val="99CCFF"/>
        </a:lt1>
        <a:dk2>
          <a:srgbClr val="095C7D"/>
        </a:dk2>
        <a:lt2>
          <a:srgbClr val="FFFFFF"/>
        </a:lt2>
        <a:accent1>
          <a:srgbClr val="3961E1"/>
        </a:accent1>
        <a:accent2>
          <a:srgbClr val="9999FF"/>
        </a:accent2>
        <a:accent3>
          <a:srgbClr val="AAB5BF"/>
        </a:accent3>
        <a:accent4>
          <a:srgbClr val="82AEDA"/>
        </a:accent4>
        <a:accent5>
          <a:srgbClr val="AEB7EE"/>
        </a:accent5>
        <a:accent6>
          <a:srgbClr val="8A8AE7"/>
        </a:accent6>
        <a:hlink>
          <a:srgbClr val="009999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db2004c046d">
  <a:themeElements>
    <a:clrScheme name="c046TGp_road_diagram 1">
      <a:dk1>
        <a:srgbClr val="5F87D7"/>
      </a:dk1>
      <a:lt1>
        <a:srgbClr val="99CCFF"/>
      </a:lt1>
      <a:dk2>
        <a:srgbClr val="000066"/>
      </a:dk2>
      <a:lt2>
        <a:srgbClr val="FFFFFF"/>
      </a:lt2>
      <a:accent1>
        <a:srgbClr val="86C05A"/>
      </a:accent1>
      <a:accent2>
        <a:srgbClr val="33CCFF"/>
      </a:accent2>
      <a:accent3>
        <a:srgbClr val="AAAAB8"/>
      </a:accent3>
      <a:accent4>
        <a:srgbClr val="82AEDA"/>
      </a:accent4>
      <a:accent5>
        <a:srgbClr val="C3DCB5"/>
      </a:accent5>
      <a:accent6>
        <a:srgbClr val="2DB9E7"/>
      </a:accent6>
      <a:hlink>
        <a:srgbClr val="9999FF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046TGp_road_diagram 1">
        <a:dk1>
          <a:srgbClr val="5F87D7"/>
        </a:dk1>
        <a:lt1>
          <a:srgbClr val="99CCFF"/>
        </a:lt1>
        <a:dk2>
          <a:srgbClr val="000066"/>
        </a:dk2>
        <a:lt2>
          <a:srgbClr val="FFFFFF"/>
        </a:lt2>
        <a:accent1>
          <a:srgbClr val="86C05A"/>
        </a:accent1>
        <a:accent2>
          <a:srgbClr val="33CCFF"/>
        </a:accent2>
        <a:accent3>
          <a:srgbClr val="AAAAB8"/>
        </a:accent3>
        <a:accent4>
          <a:srgbClr val="82AEDA"/>
        </a:accent4>
        <a:accent5>
          <a:srgbClr val="C3DCB5"/>
        </a:accent5>
        <a:accent6>
          <a:srgbClr val="2DB9E7"/>
        </a:accent6>
        <a:hlink>
          <a:srgbClr val="9999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046TGp_road_diagram 2">
        <a:dk1>
          <a:srgbClr val="2032B8"/>
        </a:dk1>
        <a:lt1>
          <a:srgbClr val="99CCFF"/>
        </a:lt1>
        <a:dk2>
          <a:srgbClr val="1940BB"/>
        </a:dk2>
        <a:lt2>
          <a:srgbClr val="FFFFFF"/>
        </a:lt2>
        <a:accent1>
          <a:srgbClr val="86C05A"/>
        </a:accent1>
        <a:accent2>
          <a:srgbClr val="9999FF"/>
        </a:accent2>
        <a:accent3>
          <a:srgbClr val="ABAFDA"/>
        </a:accent3>
        <a:accent4>
          <a:srgbClr val="82AEDA"/>
        </a:accent4>
        <a:accent5>
          <a:srgbClr val="C3DCB5"/>
        </a:accent5>
        <a:accent6>
          <a:srgbClr val="8A8AE7"/>
        </a:accent6>
        <a:hlink>
          <a:srgbClr val="0099CC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046TGp_road_diagram 3">
        <a:dk1>
          <a:srgbClr val="31A6E1"/>
        </a:dk1>
        <a:lt1>
          <a:srgbClr val="99CCFF"/>
        </a:lt1>
        <a:dk2>
          <a:srgbClr val="095C7D"/>
        </a:dk2>
        <a:lt2>
          <a:srgbClr val="FFFFFF"/>
        </a:lt2>
        <a:accent1>
          <a:srgbClr val="3961E1"/>
        </a:accent1>
        <a:accent2>
          <a:srgbClr val="9999FF"/>
        </a:accent2>
        <a:accent3>
          <a:srgbClr val="AAB5BF"/>
        </a:accent3>
        <a:accent4>
          <a:srgbClr val="82AEDA"/>
        </a:accent4>
        <a:accent5>
          <a:srgbClr val="AEB7EE"/>
        </a:accent5>
        <a:accent6>
          <a:srgbClr val="8A8AE7"/>
        </a:accent6>
        <a:hlink>
          <a:srgbClr val="009999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341</Words>
  <Application>Microsoft Office PowerPoint</Application>
  <PresentationFormat>On-screen Show (4:3)</PresentationFormat>
  <Paragraphs>71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Franklin Gothic Demi</vt:lpstr>
      <vt:lpstr>MoolBoran</vt:lpstr>
      <vt:lpstr>Eras Bold ITC</vt:lpstr>
      <vt:lpstr>Franklin Gothic Book</vt:lpstr>
      <vt:lpstr>Wingdings</vt:lpstr>
      <vt:lpstr>Arial Black</vt:lpstr>
      <vt:lpstr>Calibri</vt:lpstr>
      <vt:lpstr>Verdana</vt:lpstr>
      <vt:lpstr>Franklin Gothic Medium</vt:lpstr>
      <vt:lpstr>2_cdb2004c046d</vt:lpstr>
      <vt:lpstr>1_cdb2004c046d</vt:lpstr>
      <vt:lpstr>Custom Design</vt:lpstr>
      <vt:lpstr>1_Custom Design</vt:lpstr>
      <vt:lpstr>cdb2004c046d</vt:lpstr>
      <vt:lpstr>Slide 1</vt:lpstr>
      <vt:lpstr>What is Wireless Wire?  </vt:lpstr>
      <vt:lpstr>Rapid Return on Investment   </vt:lpstr>
      <vt:lpstr>WIRELESS CONNECTIVITY</vt:lpstr>
      <vt:lpstr>WIRELESS CONNECTIVITY</vt:lpstr>
      <vt:lpstr>WIRELESS CONNECTIVITY</vt:lpstr>
      <vt:lpstr>WIRELESS CONNECTIVITY</vt:lpstr>
      <vt:lpstr>WIRELESS CONNECTIVITY</vt:lpstr>
      <vt:lpstr>MIX AND MATCH</vt:lpstr>
      <vt:lpstr>FEATURES</vt:lpstr>
      <vt:lpstr>Slide 11</vt:lpstr>
    </vt:vector>
  </TitlesOfParts>
  <Company>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gg</dc:creator>
  <cp:lastModifiedBy>gg</cp:lastModifiedBy>
  <cp:revision>164</cp:revision>
  <dcterms:created xsi:type="dcterms:W3CDTF">2010-05-01T01:19:58Z</dcterms:created>
  <dcterms:modified xsi:type="dcterms:W3CDTF">2010-05-28T21:51:53Z</dcterms:modified>
</cp:coreProperties>
</file>